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4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_rels/notesSlide3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59.png" ContentType="image/png"/>
  <Override PartName="/ppt/media/image17.jpeg" ContentType="image/jpeg"/>
  <Override PartName="/ppt/media/image3.png" ContentType="image/png"/>
  <Override PartName="/ppt/media/image28.png" ContentType="image/png"/>
  <Override PartName="/ppt/media/image1.jpeg" ContentType="image/jpeg"/>
  <Override PartName="/ppt/media/image58.png" ContentType="image/png"/>
  <Override PartName="/ppt/media/image4.jpeg" ContentType="image/jpeg"/>
  <Override PartName="/ppt/media/image2.png" ContentType="image/png"/>
  <Override PartName="/ppt/media/image71.png" ContentType="image/png"/>
  <Override PartName="/ppt/media/image5.png" ContentType="image/png"/>
  <Override PartName="/ppt/media/image41.png" ContentType="image/png"/>
  <Override PartName="/ppt/media/image8.jpeg" ContentType="image/jpe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76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jpeg" ContentType="image/jpeg"/>
  <Override PartName="/ppt/media/image24.png" ContentType="image/png"/>
  <Override PartName="/ppt/media/image25.png" ContentType="image/png"/>
  <Override PartName="/ppt/media/image37.png" ContentType="image/png"/>
  <Override PartName="/ppt/media/image26.jpeg" ContentType="image/jpeg"/>
  <Override PartName="/ppt/media/image47.png" ContentType="image/png"/>
  <Override PartName="/ppt/media/image27.jpeg" ContentType="image/jpe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4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4406D20-F9C3-4925-9E8B-7EAFD4BAABF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6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.xml"/><Relationship Id="rId4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1.xml"/><Relationship Id="rId4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9.xml"/><Relationship Id="rId4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.xml"/><Relationship Id="rId4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0.xml"/><Relationship Id="rId4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1.xml"/><Relationship Id="rId4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2.xml"/><Relationship Id="rId4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7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EB0C03D-705D-4E04-BF07-320BBFEE08FC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34DE2A-866A-40E5-B783-9C4D80F5E91B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A184FC-506D-48AD-BCCE-ABD2F622C163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30D734-ADE0-4A30-973B-803CDA0DB1D8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3C6D9A2-B680-4BE1-ABE2-A9470DF2C228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2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4AFB66B-14B2-4311-B7C9-DB6A627AE351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7F93D26-6636-4059-8FE2-184E8FC15AF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5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E505D1-BA79-4D4F-AE4F-6F82F7104162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8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7E88F4F-B1A9-4983-B935-0B2D246ACACC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2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BB7225-3924-4144-8C6D-96BEC6DB4D45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DD9202B-04DD-479F-9D88-296F9C6ADDCB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http://softuni.org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license.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-6463800"/>
            <a:ext cx="3187080" cy="11152800"/>
          </a:xfrm>
          <a:prstGeom prst="rect">
            <a:avLst/>
          </a:prstGeom>
        </p:spPr>
        <p:txBody>
          <a:bodyPr lIns="36000" rIns="36000" tIns="36000" bIns="36000" anchor="b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LevelAuthor Name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LevelInsert a Picture Here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972000"/>
            <a:ext cx="3187080" cy="77677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LevelPosition</a:t>
            </a:r>
            <a:endParaRPr b="0" lang="en-US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1957320"/>
            <a:ext cx="3187080" cy="650376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LevelWeb Site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202560"/>
            <a:ext cx="3187080" cy="47473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Name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770640"/>
            <a:ext cx="3187080" cy="4261320"/>
          </a:xfrm>
          <a:prstGeom prst="rect">
            <a:avLst/>
          </a:prstGeom>
        </p:spPr>
        <p:txBody>
          <a:bodyPr lIns="36000" rIns="36000" tIns="36000" bIns="3600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27a4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LevelCompany Web Site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5/18/16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ABAE3D5-EA6D-4FD7-A56D-2030726DED3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LevelFirst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218960" indent="-231120">
              <a:lnSpc>
                <a:spcPct val="100000"/>
              </a:lnSpc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1523880" indent="-231120">
              <a:lnSpc>
                <a:spcPct val="100000"/>
              </a:lnSpc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Level`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Slide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Section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549540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Section Subtitle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3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LevelCourse Web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9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Presentation Title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CustomShape 3"/>
          <p:cNvSpPr/>
          <p:nvPr/>
        </p:nvSpPr>
        <p:spPr>
          <a:xfrm rot="322800">
            <a:off x="10068480" y="2253240"/>
            <a:ext cx="29844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 rot="20630400">
            <a:off x="7569720" y="4341240"/>
            <a:ext cx="298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11502000" y="4679640"/>
            <a:ext cx="251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 rot="20971200">
            <a:off x="6095880" y="6109560"/>
            <a:ext cx="2635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 rot="568800">
            <a:off x="9158040" y="4032000"/>
            <a:ext cx="287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 rot="219600">
            <a:off x="7049160" y="2559960"/>
            <a:ext cx="322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 rot="20972400">
            <a:off x="11756160" y="2320920"/>
            <a:ext cx="2635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 rot="562200">
            <a:off x="11776680" y="3447360"/>
            <a:ext cx="2512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 rot="571200">
            <a:off x="11139120" y="5625360"/>
            <a:ext cx="26352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2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1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Въпроси?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hyperlink" Target="http://softuni.bg/" TargetMode="External"/><Relationship Id="rId6" Type="http://schemas.openxmlformats.org/officeDocument/2006/relationships/hyperlink" Target="http://softuni.bg/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150/First-Steps-in-Coding" TargetMode="External"/><Relationship Id="rId2" Type="http://schemas.openxmlformats.org/officeDocument/2006/relationships/hyperlink" Target="https://judge.softuni.bg/Contests/150/First-Steps-in-Coding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softuni.bg/courses/programming-basics/" TargetMode="External"/><Relationship Id="rId2" Type="http://schemas.openxmlformats.org/officeDocument/2006/relationships/hyperlink" Target="https://softuni.bg/courses/programming-basics/" TargetMode="External"/><Relationship Id="rId3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slideLayout" Target="../slideLayouts/slideLayout37.xml"/><Relationship Id="rId1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www.introprogramming.info/intro-csharp-book/" TargetMode="External"/><Relationship Id="rId8" Type="http://schemas.openxmlformats.org/officeDocument/2006/relationships/hyperlink" Target="http://www.introprogramming.info/intro-csharp-book/" TargetMode="External"/><Relationship Id="rId9" Type="http://schemas.openxmlformats.org/officeDocument/2006/relationships/hyperlink" Target="http://creativecommons.org/licenses/by-sa/4.0/" TargetMode="External"/><Relationship Id="rId10" Type="http://schemas.openxmlformats.org/officeDocument/2006/relationships/image" Target="../media/image83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visualstudio.com/products/visual-studio-community-vs" TargetMode="External"/><Relationship Id="rId2" Type="http://schemas.openxmlformats.org/officeDocument/2006/relationships/hyperlink" Target="https://visualstudio.com/products/visual-studio-community-vs" TargetMode="External"/><Relationship Id="rId3" Type="http://schemas.openxmlformats.org/officeDocument/2006/relationships/hyperlink" Target="http://www.monodevelop.com/" TargetMode="External"/><Relationship Id="rId4" Type="http://schemas.openxmlformats.org/officeDocument/2006/relationships/hyperlink" Target="http://www.monodevelop.com/" TargetMode="External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579840" y="762120"/>
            <a:ext cx="7909920" cy="1095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6d18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Първи стъпки в кодирането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3579840" y="1992240"/>
            <a:ext cx="7909920" cy="131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напишем първата си програма със C# и Visual Studio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4" descr=""/>
          <p:cNvPicPr/>
          <p:nvPr/>
        </p:nvPicPr>
        <p:blipFill>
          <a:blip r:embed="rId1"/>
          <a:stretch/>
        </p:blipFill>
        <p:spPr>
          <a:xfrm>
            <a:off x="745920" y="321912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12" name="Picture 12" descr=""/>
          <p:cNvPicPr/>
          <p:nvPr/>
        </p:nvPicPr>
        <p:blipFill>
          <a:blip r:embed="rId2"/>
          <a:stretch/>
        </p:blipFill>
        <p:spPr>
          <a:xfrm>
            <a:off x="5940000" y="3907080"/>
            <a:ext cx="2134080" cy="234108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 rot="576000">
            <a:off x="5622840" y="3758760"/>
            <a:ext cx="79056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сорс</a:t>
            </a:r>
            <a:r>
              <a:rPr b="1" lang="en-US" sz="2400" spc="49" strike="noStrike">
                <a:solidFill>
                  <a:srgbClr val="fff0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2400" spc="49" strike="noStrike">
                <a:solidFill>
                  <a:srgbClr val="fff0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код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16" descr=""/>
          <p:cNvPicPr/>
          <p:nvPr/>
        </p:nvPicPr>
        <p:blipFill>
          <a:blip r:embed="rId3"/>
          <a:srcRect l="-5357" t="-15235" r="-5357" b="-15235"/>
          <a:stretch/>
        </p:blipFill>
        <p:spPr>
          <a:xfrm>
            <a:off x="745920" y="2057400"/>
            <a:ext cx="2175120" cy="83808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215" name="Picture 2" descr=""/>
          <p:cNvPicPr/>
          <p:nvPr/>
        </p:nvPicPr>
        <p:blipFill>
          <a:blip r:embed="rId4"/>
          <a:stretch/>
        </p:blipFill>
        <p:spPr>
          <a:xfrm>
            <a:off x="6713640" y="3809880"/>
            <a:ext cx="4722480" cy="2437920"/>
          </a:xfrm>
          <a:prstGeom prst="rect">
            <a:avLst/>
          </a:prstGeom>
          <a:ln>
            <a:noFill/>
          </a:ln>
        </p:spPr>
      </p:pic>
      <p:sp>
        <p:nvSpPr>
          <p:cNvPr id="216" name="TextShape 4"/>
          <p:cNvSpPr txBox="1"/>
          <p:nvPr/>
        </p:nvSpPr>
        <p:spPr>
          <a:xfrm>
            <a:off x="760320" y="452880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ee792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СофтУни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TextShape 5"/>
          <p:cNvSpPr txBox="1"/>
          <p:nvPr/>
        </p:nvSpPr>
        <p:spPr>
          <a:xfrm>
            <a:off x="760320" y="499860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4b36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трейнърски екип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TextShape 6"/>
          <p:cNvSpPr txBox="1"/>
          <p:nvPr/>
        </p:nvSpPr>
        <p:spPr>
          <a:xfrm>
            <a:off x="760320" y="5403600"/>
            <a:ext cx="31870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9da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Софтуерен университет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TextShape 7"/>
          <p:cNvSpPr txBox="1"/>
          <p:nvPr/>
        </p:nvSpPr>
        <p:spPr>
          <a:xfrm>
            <a:off x="760320" y="5744160"/>
            <a:ext cx="31870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http://</a:t>
            </a:r>
            <a:r>
              <a:rPr b="1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softuni.bg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EB22B5E-4A2C-46BF-99B4-A5CB691B909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190440" y="1151280"/>
            <a:ext cx="468432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Сорс кодът на програма се пише в секцията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Main(string[]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args)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Между отварящата и затварящата скоба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Натиснете [Enter] след отварящата скоба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Кодът на програмата се пише отместен навътре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Писане на програмен код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6" name="Picture 5" descr=""/>
          <p:cNvPicPr/>
          <p:nvPr/>
        </p:nvPicPr>
        <p:blipFill>
          <a:blip r:embed="rId1"/>
          <a:stretch/>
        </p:blipFill>
        <p:spPr>
          <a:xfrm>
            <a:off x="5061240" y="1164600"/>
            <a:ext cx="6504840" cy="5276520"/>
          </a:xfrm>
          <a:prstGeom prst="rect">
            <a:avLst/>
          </a:prstGeom>
          <a:ln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6847920" y="4917960"/>
            <a:ext cx="2530800" cy="360000"/>
          </a:xfrm>
          <a:prstGeom prst="roundRect">
            <a:avLst>
              <a:gd name="adj" fmla="val 2652"/>
            </a:avLst>
          </a:prstGeom>
          <a:noFill/>
          <a:ln w="3816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1683ECD-AD54-4780-B2DF-EC3D3C238B83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90440" y="1151280"/>
            <a:ext cx="468432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Напишете следния код: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Писане на програмен код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875120" y="1182600"/>
            <a:ext cx="6171840" cy="516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Console.WriteLine("Hello C#");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9" descr=""/>
          <p:cNvPicPr/>
          <p:nvPr/>
        </p:nvPicPr>
        <p:blipFill>
          <a:blip r:embed="rId1"/>
          <a:stretch/>
        </p:blipFill>
        <p:spPr>
          <a:xfrm>
            <a:off x="2421360" y="2000880"/>
            <a:ext cx="734364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CC3A468-AD78-42FC-9AA6-D768D87529F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 стартиране на програмата натиснете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[Ctrl + F5]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Ако няма грешки, програмата ще се изпълни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Резултатът ще се изпише на конзолата (в черния прозорец):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Стартиране на програмата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6" name="Picture 4" descr=""/>
          <p:cNvPicPr/>
          <p:nvPr/>
        </p:nvPicPr>
        <p:blipFill>
          <a:blip r:embed="rId1"/>
          <a:stretch/>
        </p:blipFill>
        <p:spPr>
          <a:xfrm>
            <a:off x="1935000" y="3429000"/>
            <a:ext cx="8314920" cy="27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679C9FD-F009-40D7-A925-F2A2E917CD1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190440" y="10666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Тествайте кода си в онлайн judge системата: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judge.softuni.bg/Contests/150/First-Steps-in-Coding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Тестване на програмата в Judge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0" name="Picture 6" descr=""/>
          <p:cNvPicPr/>
          <p:nvPr/>
        </p:nvPicPr>
        <p:blipFill>
          <a:blip r:embed="rId3"/>
          <a:stretch/>
        </p:blipFill>
        <p:spPr>
          <a:xfrm>
            <a:off x="2577960" y="2666880"/>
            <a:ext cx="7029000" cy="37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A43F3DE-9A51-4808-8839-436D91A17A6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Писане извън тялото на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Main()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метода: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Бъркане на малки и главни букви: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Липса на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;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в края на всяка команда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Липсваща кавичка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"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или липсваща скоба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или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Типични грешки в C# програмите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4" name="Picture 5" descr=""/>
          <p:cNvPicPr/>
          <p:nvPr/>
        </p:nvPicPr>
        <p:blipFill>
          <a:blip r:embed="rId1"/>
          <a:stretch/>
        </p:blipFill>
        <p:spPr>
          <a:xfrm>
            <a:off x="832680" y="1855800"/>
            <a:ext cx="5105160" cy="636120"/>
          </a:xfrm>
          <a:prstGeom prst="rect">
            <a:avLst/>
          </a:prstGeom>
          <a:ln>
            <a:noFill/>
          </a:ln>
        </p:spPr>
      </p:pic>
      <p:pic>
        <p:nvPicPr>
          <p:cNvPr id="275" name="Picture 6" descr=""/>
          <p:cNvPicPr/>
          <p:nvPr/>
        </p:nvPicPr>
        <p:blipFill>
          <a:blip r:embed="rId2"/>
          <a:stretch/>
        </p:blipFill>
        <p:spPr>
          <a:xfrm>
            <a:off x="835560" y="3250440"/>
            <a:ext cx="5102280" cy="582840"/>
          </a:xfrm>
          <a:prstGeom prst="rect">
            <a:avLst/>
          </a:prstGeom>
          <a:ln>
            <a:noFill/>
          </a:ln>
        </p:spPr>
      </p:pic>
      <p:pic>
        <p:nvPicPr>
          <p:cNvPr id="276" name="Picture 7" descr=""/>
          <p:cNvPicPr/>
          <p:nvPr/>
        </p:nvPicPr>
        <p:blipFill>
          <a:blip r:embed="rId3"/>
          <a:stretch/>
        </p:blipFill>
        <p:spPr>
          <a:xfrm>
            <a:off x="6297480" y="3250440"/>
            <a:ext cx="4874760" cy="582840"/>
          </a:xfrm>
          <a:prstGeom prst="rect">
            <a:avLst/>
          </a:prstGeom>
          <a:ln>
            <a:noFill/>
          </a:ln>
        </p:spPr>
      </p:pic>
      <p:pic>
        <p:nvPicPr>
          <p:cNvPr id="277" name="Picture 8" descr=""/>
          <p:cNvPicPr/>
          <p:nvPr/>
        </p:nvPicPr>
        <p:blipFill>
          <a:blip r:embed="rId4"/>
          <a:stretch/>
        </p:blipFill>
        <p:spPr>
          <a:xfrm>
            <a:off x="832680" y="4632840"/>
            <a:ext cx="5105160" cy="615600"/>
          </a:xfrm>
          <a:prstGeom prst="rect">
            <a:avLst/>
          </a:prstGeom>
          <a:ln>
            <a:noFill/>
          </a:ln>
        </p:spPr>
      </p:pic>
      <p:pic>
        <p:nvPicPr>
          <p:cNvPr id="278" name="Picture 9" descr=""/>
          <p:cNvPicPr/>
          <p:nvPr/>
        </p:nvPicPr>
        <p:blipFill>
          <a:blip r:embed="rId5"/>
          <a:stretch/>
        </p:blipFill>
        <p:spPr>
          <a:xfrm>
            <a:off x="832680" y="5974200"/>
            <a:ext cx="4888440" cy="550440"/>
          </a:xfrm>
          <a:prstGeom prst="rect">
            <a:avLst/>
          </a:prstGeom>
          <a:ln>
            <a:noFill/>
          </a:ln>
        </p:spPr>
      </p:pic>
      <p:pic>
        <p:nvPicPr>
          <p:cNvPr id="279" name="Picture 10" descr=""/>
          <p:cNvPicPr/>
          <p:nvPr/>
        </p:nvPicPr>
        <p:blipFill>
          <a:blip r:embed="rId6"/>
          <a:stretch/>
        </p:blipFill>
        <p:spPr>
          <a:xfrm>
            <a:off x="6090480" y="5974200"/>
            <a:ext cx="5337720" cy="5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Конзолни програмки със C#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Упражнения в клас (лаб)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2" name="Picture 3" descr=""/>
          <p:cNvPicPr/>
          <p:nvPr/>
        </p:nvPicPr>
        <p:blipFill>
          <a:blip r:embed="rId1"/>
          <a:stretch/>
        </p:blipFill>
        <p:spPr>
          <a:xfrm>
            <a:off x="790560" y="666720"/>
            <a:ext cx="5968800" cy="367632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83" name="Picture 5" descr=""/>
          <p:cNvPicPr/>
          <p:nvPr/>
        </p:nvPicPr>
        <p:blipFill>
          <a:blip r:embed="rId2"/>
          <a:stretch/>
        </p:blipFill>
        <p:spPr>
          <a:xfrm>
            <a:off x="4609800" y="1295280"/>
            <a:ext cx="6665760" cy="35398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84" name="Picture 4" descr=""/>
          <p:cNvPicPr/>
          <p:nvPr/>
        </p:nvPicPr>
        <p:blipFill>
          <a:blip r:embed="rId3"/>
          <a:stretch/>
        </p:blipFill>
        <p:spPr>
          <a:xfrm>
            <a:off x="4341960" y="363240"/>
            <a:ext cx="4151160" cy="13888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07400" y="5702040"/>
            <a:ext cx="10720800" cy="774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ts val="1905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направим графична програмка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6" name="Picture 5" descr=""/>
          <p:cNvPicPr/>
          <p:nvPr/>
        </p:nvPicPr>
        <p:blipFill>
          <a:blip r:embed="rId1"/>
          <a:stretch/>
        </p:blipFill>
        <p:spPr>
          <a:xfrm>
            <a:off x="1850400" y="914400"/>
            <a:ext cx="8434800" cy="443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0075CC0-87D1-4DBB-8CD3-C69D0C9BFF65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419040" y="1143000"/>
            <a:ext cx="5141520" cy="23288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Конзолните приложения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четат входните си данни и отпечатват изхода си на текстова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Конзолни и настолни приложения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0" name="Picture 4" descr=""/>
          <p:cNvPicPr/>
          <p:nvPr/>
        </p:nvPicPr>
        <p:blipFill>
          <a:blip r:embed="rId1"/>
          <a:stretch/>
        </p:blipFill>
        <p:spPr>
          <a:xfrm>
            <a:off x="5923800" y="1374480"/>
            <a:ext cx="5504400" cy="186444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291" name="Picture 5" descr=""/>
          <p:cNvPicPr/>
          <p:nvPr/>
        </p:nvPicPr>
        <p:blipFill>
          <a:blip r:embed="rId2"/>
          <a:stretch/>
        </p:blipFill>
        <p:spPr>
          <a:xfrm>
            <a:off x="5923800" y="3700800"/>
            <a:ext cx="5504400" cy="2699640"/>
          </a:xfrm>
          <a:prstGeom prst="rect">
            <a:avLst/>
          </a:prstGeom>
          <a:ln>
            <a:noFill/>
          </a:ln>
        </p:spPr>
      </p:pic>
      <p:sp>
        <p:nvSpPr>
          <p:cNvPr id="292" name="CustomShape 4"/>
          <p:cNvSpPr/>
          <p:nvPr/>
        </p:nvSpPr>
        <p:spPr>
          <a:xfrm>
            <a:off x="419040" y="3899520"/>
            <a:ext cx="5141520" cy="22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04920" indent="-304560">
              <a:lnSpc>
                <a:spcPct val="105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Настолните (desktop) приложения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имат графичен потребителски интерфейс (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8B635A4-EE6B-4430-987F-15084523398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Windows Forms приложение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5" name="Picture 6" descr=""/>
          <p:cNvPicPr/>
          <p:nvPr/>
        </p:nvPicPr>
        <p:blipFill>
          <a:blip r:embed="rId1"/>
          <a:stretch/>
        </p:blipFill>
        <p:spPr>
          <a:xfrm>
            <a:off x="1330560" y="1170000"/>
            <a:ext cx="9359280" cy="527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A363FEC-3793-40F5-9FC4-D50756266CE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Редактор за потребителски интерфейс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8" name="Picture 6" descr=""/>
          <p:cNvPicPr/>
          <p:nvPr/>
        </p:nvPicPr>
        <p:blipFill>
          <a:blip r:embed="rId1"/>
          <a:stretch/>
        </p:blipFill>
        <p:spPr>
          <a:xfrm>
            <a:off x="1617840" y="1066680"/>
            <a:ext cx="8952480" cy="540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Съдържание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90440" y="1191600"/>
            <a:ext cx="8570520" cy="5529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514440" indent="-514080">
              <a:lnSpc>
                <a:spcPct val="100000"/>
              </a:lnSpc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Какво означава да програмираме?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Първа програмка със C# и Visual Studio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направим конзолна програма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12800" indent="-4093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конзолна C# програма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12800" indent="-4093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Стартиране на програмата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12800" indent="-4093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Тестване в judge системата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напишем графична програма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напишем уеб приложение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E88BF12-384A-47B5-9C29-1E93CCCCCAC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8287920" y="1905120"/>
            <a:ext cx="3292560" cy="424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0FA3126-C10F-48A8-9310-8732745D6BF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Поставяне на контроли във формата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1" name="Picture 6" descr=""/>
          <p:cNvPicPr/>
          <p:nvPr/>
        </p:nvPicPr>
        <p:blipFill>
          <a:blip r:embed="rId1"/>
          <a:stretch/>
        </p:blipFill>
        <p:spPr>
          <a:xfrm>
            <a:off x="847080" y="1132920"/>
            <a:ext cx="10494360" cy="53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7061CA5-69E6-4A3A-9344-F4C9D4F2633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190440" y="1271520"/>
            <a:ext cx="3846240" cy="5128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Задаваме имена на текстовите полета: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textBox1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textBox2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textBoxSum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Име на бутона: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buttonCalculate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Име на формата: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FormCalculate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Задаване на имена на контролите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5" name="Picture 5" descr=""/>
          <p:cNvPicPr/>
          <p:nvPr/>
        </p:nvPicPr>
        <p:blipFill>
          <a:blip r:embed="rId1"/>
          <a:stretch/>
        </p:blipFill>
        <p:spPr>
          <a:xfrm>
            <a:off x="4189320" y="1600200"/>
            <a:ext cx="7505640" cy="449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89828DD-DA94-4C15-93EB-A029CAD365E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190440" y="1151280"/>
            <a:ext cx="41511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buttonCalculate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Calculate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label1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label2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1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Form1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"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Sumator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Задаване на заглавия (Text) в контролите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9" name="Picture 4" descr=""/>
          <p:cNvPicPr/>
          <p:nvPr/>
        </p:nvPicPr>
        <p:blipFill>
          <a:blip r:embed="rId1"/>
          <a:stretch/>
        </p:blipFill>
        <p:spPr>
          <a:xfrm>
            <a:off x="3890880" y="1981080"/>
            <a:ext cx="7689240" cy="443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6D822D3-B029-4B79-BDE0-9E76EEAA65F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Визуално подреждане на контролите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2" name="Picture 5" descr=""/>
          <p:cNvPicPr/>
          <p:nvPr/>
        </p:nvPicPr>
        <p:blipFill>
          <a:blip r:embed="rId1"/>
          <a:stretch/>
        </p:blipFill>
        <p:spPr>
          <a:xfrm>
            <a:off x="1190520" y="1261440"/>
            <a:ext cx="9780120" cy="513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0CF6F2F-9EF7-402B-9D25-20603EACFD4B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Стартираме приложението с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[Ctrl+F5]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Приложението тръгва, но не работи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Не е зададено какво да се случва при натискане на бутона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Тестване на приложението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3324240" y="2158920"/>
            <a:ext cx="5540040" cy="271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9353C5E-F56D-4098-BCFA-98F07BB1ADFA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90440" y="10666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Кликваме 2 пъти върху бутона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[Calculate]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за да напишем C# кода, който ще сумира числата при натискане на бутона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Сумиране на числата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0" name="Picture 5" descr=""/>
          <p:cNvPicPr/>
          <p:nvPr/>
        </p:nvPicPr>
        <p:blipFill>
          <a:blip r:embed="rId1"/>
          <a:stretch/>
        </p:blipFill>
        <p:spPr>
          <a:xfrm>
            <a:off x="2506680" y="2254680"/>
            <a:ext cx="7175160" cy="427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D9C54BB-7DDF-461B-8E2C-BB5C2CDB1F3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Пишем C# кода за бутона [Calculate]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3" name="Picture 5" descr=""/>
          <p:cNvPicPr/>
          <p:nvPr/>
        </p:nvPicPr>
        <p:blipFill>
          <a:blip r:embed="rId1"/>
          <a:stretch/>
        </p:blipFill>
        <p:spPr>
          <a:xfrm>
            <a:off x="1293840" y="1196640"/>
            <a:ext cx="9558720" cy="525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9983128-5793-4DBD-9E24-F84A3B1D8316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Стартираме с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[Ctrl+F5]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и тестваме приложението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Тестваме приложението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7" name="Picture 4" descr=""/>
          <p:cNvPicPr/>
          <p:nvPr/>
        </p:nvPicPr>
        <p:blipFill>
          <a:blip r:embed="rId1"/>
          <a:stretch/>
        </p:blipFill>
        <p:spPr>
          <a:xfrm>
            <a:off x="933480" y="2057400"/>
            <a:ext cx="4080240" cy="2001240"/>
          </a:xfrm>
          <a:prstGeom prst="rect">
            <a:avLst/>
          </a:prstGeom>
          <a:ln>
            <a:noFill/>
          </a:ln>
        </p:spPr>
      </p:pic>
      <p:pic>
        <p:nvPicPr>
          <p:cNvPr id="328" name="Picture 6" descr=""/>
          <p:cNvPicPr/>
          <p:nvPr/>
        </p:nvPicPr>
        <p:blipFill>
          <a:blip r:embed="rId2"/>
          <a:stretch/>
        </p:blipFill>
        <p:spPr>
          <a:xfrm>
            <a:off x="6451920" y="2057400"/>
            <a:ext cx="4052880" cy="1987200"/>
          </a:xfrm>
          <a:prstGeom prst="rect">
            <a:avLst/>
          </a:prstGeom>
          <a:ln>
            <a:noFill/>
          </a:ln>
        </p:spPr>
      </p:pic>
      <p:pic>
        <p:nvPicPr>
          <p:cNvPr id="329" name="Picture 7" descr=""/>
          <p:cNvPicPr/>
          <p:nvPr/>
        </p:nvPicPr>
        <p:blipFill>
          <a:blip r:embed="rId3"/>
          <a:stretch/>
        </p:blipFill>
        <p:spPr>
          <a:xfrm>
            <a:off x="927360" y="4371480"/>
            <a:ext cx="4065480" cy="1994040"/>
          </a:xfrm>
          <a:prstGeom prst="rect">
            <a:avLst/>
          </a:prstGeom>
          <a:ln>
            <a:noFill/>
          </a:ln>
        </p:spPr>
      </p:pic>
      <p:pic>
        <p:nvPicPr>
          <p:cNvPr id="330" name="Picture 8" descr=""/>
          <p:cNvPicPr/>
          <p:nvPr/>
        </p:nvPicPr>
        <p:blipFill>
          <a:blip r:embed="rId4"/>
          <a:stretch/>
        </p:blipFill>
        <p:spPr>
          <a:xfrm>
            <a:off x="5686560" y="4371480"/>
            <a:ext cx="5589000" cy="199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C7D7E87-E5F3-435E-86AB-35D058F9E858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Промяна в кода: хващане на грешни числа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84360" y="1187280"/>
            <a:ext cx="10867320" cy="5211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private void buttonCalculate_Click(object sender, EventArgs e)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 num1 = decimal.Parse(this.textBox1.Text);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 num2 = decimal.Parse(this.textBox2.Text);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 sum = num1 + num2;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textBoxSum.Text = sum.ToString();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catch (Exception)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textBoxSum.Text = "error";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E3FAA1C-1584-477E-8450-EE1B717CBF4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Вече приложението работи коректно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При въвеждане на числа, те се сумират коректно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При грешни числа резултатът е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error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Тестваме приложението отново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7" name="Picture 4" descr=""/>
          <p:cNvPicPr/>
          <p:nvPr/>
        </p:nvPicPr>
        <p:blipFill>
          <a:blip r:embed="rId1"/>
          <a:stretch/>
        </p:blipFill>
        <p:spPr>
          <a:xfrm>
            <a:off x="912960" y="3566160"/>
            <a:ext cx="4847400" cy="2377080"/>
          </a:xfrm>
          <a:prstGeom prst="rect">
            <a:avLst/>
          </a:prstGeom>
          <a:ln>
            <a:noFill/>
          </a:ln>
        </p:spPr>
      </p:pic>
      <p:pic>
        <p:nvPicPr>
          <p:cNvPr id="338" name="Picture 9" descr=""/>
          <p:cNvPicPr/>
          <p:nvPr/>
        </p:nvPicPr>
        <p:blipFill>
          <a:blip r:embed="rId2"/>
          <a:stretch/>
        </p:blipFill>
        <p:spPr>
          <a:xfrm>
            <a:off x="6352920" y="3566160"/>
            <a:ext cx="4846680" cy="237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446120" y="4884120"/>
            <a:ext cx="8938080" cy="14670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ts val="1905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Какво означава</a:t>
            </a: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"да програмираме"?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5" name="Picture 4" descr=""/>
          <p:cNvPicPr/>
          <p:nvPr/>
        </p:nvPicPr>
        <p:blipFill>
          <a:blip r:embed="rId1"/>
          <a:stretch/>
        </p:blipFill>
        <p:spPr>
          <a:xfrm>
            <a:off x="4140000" y="921600"/>
            <a:ext cx="3523680" cy="3637080"/>
          </a:xfrm>
          <a:prstGeom prst="rect">
            <a:avLst/>
          </a:prstGeom>
          <a:ln>
            <a:noFill/>
          </a:ln>
        </p:spPr>
      </p:pic>
      <p:pic>
        <p:nvPicPr>
          <p:cNvPr id="226" name="Picture 2" descr=""/>
          <p:cNvPicPr/>
          <p:nvPr/>
        </p:nvPicPr>
        <p:blipFill>
          <a:blip r:embed="rId2"/>
          <a:stretch/>
        </p:blipFill>
        <p:spPr>
          <a:xfrm>
            <a:off x="594720" y="1150200"/>
            <a:ext cx="3577680" cy="317988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227" name="Picture 4" descr=""/>
          <p:cNvPicPr/>
          <p:nvPr/>
        </p:nvPicPr>
        <p:blipFill>
          <a:blip r:embed="rId3"/>
          <a:stretch/>
        </p:blipFill>
        <p:spPr>
          <a:xfrm>
            <a:off x="7718040" y="2044800"/>
            <a:ext cx="3790440" cy="213228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912960" y="50320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Графично приложение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912960" y="58341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Упражнение в клас (лаб)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1" name="Picture 9" descr=""/>
          <p:cNvPicPr/>
          <p:nvPr/>
        </p:nvPicPr>
        <p:blipFill>
          <a:blip r:embed="rId1"/>
          <a:stretch/>
        </p:blipFill>
        <p:spPr>
          <a:xfrm>
            <a:off x="726840" y="636480"/>
            <a:ext cx="7348320" cy="404100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342" name="Picture 7" descr=""/>
          <p:cNvPicPr/>
          <p:nvPr/>
        </p:nvPicPr>
        <p:blipFill>
          <a:blip r:embed="rId2"/>
          <a:stretch/>
        </p:blipFill>
        <p:spPr>
          <a:xfrm>
            <a:off x="6143040" y="1595520"/>
            <a:ext cx="5007240" cy="24555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707400" y="5626080"/>
            <a:ext cx="10720800" cy="774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ts val="1905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направим уеб приложение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1"/>
          <a:stretch/>
        </p:blipFill>
        <p:spPr>
          <a:xfrm>
            <a:off x="2154960" y="1295280"/>
            <a:ext cx="7825320" cy="402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F450C97-C94D-46F9-8219-83F4FED5A79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419040" y="1066680"/>
            <a:ext cx="5141520" cy="23288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Конзолните приложения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четат входните си данни и отпечатват изхода си на текстова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Конзолни и уеб приложения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8" name="Picture 4" descr=""/>
          <p:cNvPicPr/>
          <p:nvPr/>
        </p:nvPicPr>
        <p:blipFill>
          <a:blip r:embed="rId1"/>
          <a:stretch/>
        </p:blipFill>
        <p:spPr>
          <a:xfrm>
            <a:off x="5923800" y="1295280"/>
            <a:ext cx="5504400" cy="186444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349" name="CustomShape 4"/>
          <p:cNvSpPr/>
          <p:nvPr/>
        </p:nvSpPr>
        <p:spPr>
          <a:xfrm>
            <a:off x="419040" y="3581280"/>
            <a:ext cx="5141520" cy="27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04920" indent="-304560">
              <a:lnSpc>
                <a:spcPct val="105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Уеб приложенията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ползват уеб-базиран потребителски интерфейс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560">
              <a:lnSpc>
                <a:spcPct val="105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Работят през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уеб браузър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и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уеб сървър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Picture 8" descr=""/>
          <p:cNvPicPr/>
          <p:nvPr/>
        </p:nvPicPr>
        <p:blipFill>
          <a:blip r:embed="rId2"/>
          <a:stretch/>
        </p:blipFill>
        <p:spPr>
          <a:xfrm>
            <a:off x="5923800" y="3581640"/>
            <a:ext cx="5504400" cy="282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7E640FE-A044-403E-AAB7-16B258EE513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уеб приложение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3" name="Picture 5" descr=""/>
          <p:cNvPicPr/>
          <p:nvPr/>
        </p:nvPicPr>
        <p:blipFill>
          <a:blip r:embed="rId1"/>
          <a:stretch/>
        </p:blipFill>
        <p:spPr>
          <a:xfrm>
            <a:off x="1370160" y="1124640"/>
            <a:ext cx="9448560" cy="532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525A5C9-A05C-4F05-8534-79BF6B62D77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уеб приложение (2)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6" name="Picture 4" descr=""/>
          <p:cNvPicPr/>
          <p:nvPr/>
        </p:nvPicPr>
        <p:blipFill>
          <a:blip r:embed="rId1"/>
          <a:stretch/>
        </p:blipFill>
        <p:spPr>
          <a:xfrm>
            <a:off x="2721960" y="1155960"/>
            <a:ext cx="6744240" cy="52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756AD5E-1780-4CE2-BB8C-44582730A28C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изглед: Index.cshtml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9" name="Picture 7" descr=""/>
          <p:cNvPicPr/>
          <p:nvPr/>
        </p:nvPicPr>
        <p:blipFill>
          <a:blip r:embed="rId1"/>
          <a:stretch/>
        </p:blipFill>
        <p:spPr>
          <a:xfrm>
            <a:off x="912960" y="1182600"/>
            <a:ext cx="10488240" cy="516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1F1B7A0-F2C7-4C1F-822C-3BA3E7F81CE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действие: HomeCntroller.cs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2" name="Picture 6" descr=""/>
          <p:cNvPicPr/>
          <p:nvPr/>
        </p:nvPicPr>
        <p:blipFill>
          <a:blip r:embed="rId1"/>
          <a:stretch/>
        </p:blipFill>
        <p:spPr>
          <a:xfrm>
            <a:off x="1827360" y="1111320"/>
            <a:ext cx="8534160" cy="542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AE4B5CF-D682-4A8C-A2DC-852BEC210614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Стартираме уеб приложението с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[Ctrl+F5]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Тестваме в уеб браузъра с различни числа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Стартиране на уеб приложението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6" name="Picture 4" descr=""/>
          <p:cNvPicPr/>
          <p:nvPr/>
        </p:nvPicPr>
        <p:blipFill>
          <a:blip r:embed="rId1"/>
          <a:stretch/>
        </p:blipFill>
        <p:spPr>
          <a:xfrm>
            <a:off x="2368440" y="2621160"/>
            <a:ext cx="7448040" cy="38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912960" y="50320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Изграждане на уеб приложение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912960" y="58341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0000"/>
              </a:lnSpc>
            </a:pPr>
            <a:r>
              <a:rPr b="0" lang="en-US" sz="4000" spc="199" strike="noStrike">
                <a:solidFill>
                  <a:srgbClr val="f0a22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Упражнение в клас (лаб)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9" name="Picture 8" descr=""/>
          <p:cNvPicPr/>
          <p:nvPr/>
        </p:nvPicPr>
        <p:blipFill>
          <a:blip r:embed="rId1"/>
          <a:stretch/>
        </p:blipFill>
        <p:spPr>
          <a:xfrm>
            <a:off x="608040" y="631440"/>
            <a:ext cx="7101720" cy="416880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370" name="Picture 6" descr=""/>
          <p:cNvPicPr/>
          <p:nvPr/>
        </p:nvPicPr>
        <p:blipFill>
          <a:blip r:embed="rId2"/>
          <a:stretch/>
        </p:blipFill>
        <p:spPr>
          <a:xfrm>
            <a:off x="5713560" y="1360440"/>
            <a:ext cx="5779800" cy="29710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C87A82B-FE54-4844-BB0B-8797191BBEA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Програмиране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означава да пишеш команди за компютъра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Компютърна програма е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поредица команди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Използва се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език за програмиране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(например C#) +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среда за разработка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(например Visual Studio)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 C# командите се пишат в частта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Main(…)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Печатаме с </a:t>
            </a:r>
            <a:r>
              <a:rPr b="1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Console.WriteLine(…)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стартираме с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[Ctrl+F5]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Какво научихме днес?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4" name="Picture 2" descr=""/>
          <p:cNvPicPr/>
          <p:nvPr/>
        </p:nvPicPr>
        <p:blipFill>
          <a:blip r:embed="rId1"/>
          <a:stretch/>
        </p:blipFill>
        <p:spPr>
          <a:xfrm>
            <a:off x="8748000" y="3495240"/>
            <a:ext cx="2786400" cy="2067120"/>
          </a:xfrm>
          <a:prstGeom prst="rect">
            <a:avLst/>
          </a:prstGeom>
          <a:ln>
            <a:noFill/>
          </a:ln>
        </p:spPr>
      </p:pic>
      <p:sp>
        <p:nvSpPr>
          <p:cNvPr id="375" name="CustomShape 4"/>
          <p:cNvSpPr/>
          <p:nvPr/>
        </p:nvSpPr>
        <p:spPr>
          <a:xfrm>
            <a:off x="933840" y="4258080"/>
            <a:ext cx="7217640" cy="155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static void Main(string[] args)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{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Console.WriteLine("Hello");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Какво означава "програмиране"?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190440" y="1191600"/>
            <a:ext cx="11804400" cy="5529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"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програмираме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означава да даваме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команди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на компютъра какво да прави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Командите се подреждат една след друга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Така те образуват "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компютърна програма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Компютърната програма е поредица от команди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Програмите се пишат на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език за програмиране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Например C#, Java, JavaScript, Python, PHP, C, C++, …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Използва се </a:t>
            </a:r>
            <a:r>
              <a:rPr b="0" lang="en-US" sz="30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среда за програмиране </a:t>
            </a: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(например Visual Studio)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C3391B2-7E03-41ED-95D6-C0E7E57EF2F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Първи стъпки в кодирането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</a:t>
            </a: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://softuni.bg/courses/programming-basics</a:t>
            </a:r>
            <a:r>
              <a:rPr b="0" lang="en-US" sz="18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/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8" name="Picture 13" descr=""/>
          <p:cNvPicPr/>
          <p:nvPr/>
        </p:nvPicPr>
        <p:blipFill>
          <a:blip r:embed="rId4"/>
          <a:stretch/>
        </p:blipFill>
        <p:spPr>
          <a:xfrm>
            <a:off x="9980640" y="2729520"/>
            <a:ext cx="1725840" cy="932400"/>
          </a:xfrm>
          <a:prstGeom prst="rect">
            <a:avLst/>
          </a:prstGeom>
          <a:ln>
            <a:noFill/>
          </a:ln>
        </p:spPr>
      </p:pic>
      <p:pic>
        <p:nvPicPr>
          <p:cNvPr id="379" name="Picture 14" descr=""/>
          <p:cNvPicPr/>
          <p:nvPr/>
        </p:nvPicPr>
        <p:blipFill>
          <a:blip r:embed="rId5"/>
          <a:stretch/>
        </p:blipFill>
        <p:spPr>
          <a:xfrm>
            <a:off x="512640" y="1295280"/>
            <a:ext cx="1752120" cy="803880"/>
          </a:xfrm>
          <a:prstGeom prst="rect">
            <a:avLst/>
          </a:prstGeom>
          <a:ln>
            <a:noFill/>
          </a:ln>
        </p:spPr>
      </p:pic>
      <p:pic>
        <p:nvPicPr>
          <p:cNvPr id="380" name="Picture 16" descr=""/>
          <p:cNvPicPr/>
          <p:nvPr/>
        </p:nvPicPr>
        <p:blipFill>
          <a:blip r:embed="rId6"/>
          <a:stretch/>
        </p:blipFill>
        <p:spPr>
          <a:xfrm>
            <a:off x="5468040" y="1295280"/>
            <a:ext cx="2040480" cy="803520"/>
          </a:xfrm>
          <a:prstGeom prst="rect">
            <a:avLst/>
          </a:prstGeom>
          <a:ln>
            <a:noFill/>
          </a:ln>
        </p:spPr>
      </p:pic>
      <p:pic>
        <p:nvPicPr>
          <p:cNvPr id="381" name="Picture 18" descr=""/>
          <p:cNvPicPr/>
          <p:nvPr/>
        </p:nvPicPr>
        <p:blipFill>
          <a:blip r:embed="rId7"/>
          <a:stretch/>
        </p:blipFill>
        <p:spPr>
          <a:xfrm>
            <a:off x="2824560" y="1295280"/>
            <a:ext cx="2093400" cy="803520"/>
          </a:xfrm>
          <a:prstGeom prst="rect">
            <a:avLst/>
          </a:prstGeom>
          <a:ln>
            <a:noFill/>
          </a:ln>
        </p:spPr>
      </p:pic>
      <p:pic>
        <p:nvPicPr>
          <p:cNvPr id="382" name="Picture 19" descr=""/>
          <p:cNvPicPr/>
          <p:nvPr/>
        </p:nvPicPr>
        <p:blipFill>
          <a:blip r:embed="rId8"/>
          <a:stretch/>
        </p:blipFill>
        <p:spPr>
          <a:xfrm>
            <a:off x="512640" y="5373360"/>
            <a:ext cx="3352320" cy="849240"/>
          </a:xfrm>
          <a:prstGeom prst="rect">
            <a:avLst/>
          </a:prstGeom>
          <a:ln>
            <a:noFill/>
          </a:ln>
        </p:spPr>
      </p:pic>
      <p:pic>
        <p:nvPicPr>
          <p:cNvPr id="383" name="Picture 21" descr=""/>
          <p:cNvPicPr/>
          <p:nvPr/>
        </p:nvPicPr>
        <p:blipFill>
          <a:blip r:embed="rId9"/>
          <a:stretch/>
        </p:blipFill>
        <p:spPr>
          <a:xfrm>
            <a:off x="4358520" y="5373360"/>
            <a:ext cx="2753280" cy="849240"/>
          </a:xfrm>
          <a:prstGeom prst="rect">
            <a:avLst/>
          </a:prstGeom>
          <a:ln>
            <a:noFill/>
          </a:ln>
        </p:spPr>
      </p:pic>
      <p:pic>
        <p:nvPicPr>
          <p:cNvPr id="384" name="Picture 22" descr=""/>
          <p:cNvPicPr/>
          <p:nvPr/>
        </p:nvPicPr>
        <p:blipFill>
          <a:blip r:embed="rId10"/>
          <a:stretch/>
        </p:blipFill>
        <p:spPr>
          <a:xfrm>
            <a:off x="7633800" y="5373360"/>
            <a:ext cx="4072680" cy="849240"/>
          </a:xfrm>
          <a:prstGeom prst="rect">
            <a:avLst/>
          </a:prstGeom>
          <a:ln>
            <a:noFill/>
          </a:ln>
        </p:spPr>
      </p:pic>
      <p:pic>
        <p:nvPicPr>
          <p:cNvPr id="385" name="Picture 23" descr=""/>
          <p:cNvPicPr/>
          <p:nvPr/>
        </p:nvPicPr>
        <p:blipFill>
          <a:blip r:embed="rId11"/>
          <a:stretch/>
        </p:blipFill>
        <p:spPr>
          <a:xfrm>
            <a:off x="8075520" y="1316160"/>
            <a:ext cx="3630960" cy="783000"/>
          </a:xfrm>
          <a:prstGeom prst="rect">
            <a:avLst/>
          </a:prstGeom>
          <a:ln>
            <a:noFill/>
          </a:ln>
        </p:spPr>
      </p:pic>
      <p:pic>
        <p:nvPicPr>
          <p:cNvPr id="386" name="Picture 24" descr=""/>
          <p:cNvPicPr/>
          <p:nvPr/>
        </p:nvPicPr>
        <p:blipFill>
          <a:blip r:embed="rId12"/>
          <a:stretch/>
        </p:blipFill>
        <p:spPr>
          <a:xfrm>
            <a:off x="5713560" y="4250880"/>
            <a:ext cx="5992920" cy="55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D1A99CC-EB55-484C-8D77-90B9CFE185AD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Настоящият курс (слайдове, примери, видео, задачи и др.) се разпространяват под свободен лиценз "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Creative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Commons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4.0 </a:t>
            </a:r>
            <a:r>
              <a:rPr b="0" lang="en-US" sz="34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International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Благодарности: настоящият материал може да съдържа части от следните източници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Книга "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7"/>
              </a:rPr>
              <a:t>Основи на програмирането със 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8"/>
              </a:rPr>
              <a:t>C#"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от Светлин Наков и колектив с лиценз </a:t>
            </a:r>
            <a:r>
              <a:rPr b="0" lang="en-US" sz="20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9"/>
              </a:rPr>
              <a:t>CC-BY-SA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Лиценз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0" name="Picture 4" descr=""/>
          <p:cNvPicPr/>
          <p:nvPr/>
        </p:nvPicPr>
        <p:blipFill>
          <a:blip r:embed="rId10"/>
          <a:stretch/>
        </p:blipFill>
        <p:spPr>
          <a:xfrm>
            <a:off x="4507560" y="3462480"/>
            <a:ext cx="3170520" cy="11091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204480" y="103320"/>
            <a:ext cx="886932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Безплатни обучения в СофтУни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227160" y="1039680"/>
            <a:ext cx="9429120" cy="5638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Фондация "Софтуерен университет"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softuni.org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Софтуерен университет – качествено образование, професия и работа за софтуерни инженери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СофтУни @ Facebook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facebook.com/SoftwareUniversity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СофтУни @ YouTube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youtube.com/SoftwareUniversity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СофтУни форуми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6"/>
          <a:srcRect l="-5357" t="-15235" r="-5357" b="-15235"/>
          <a:stretch/>
        </p:blipFill>
        <p:spPr>
          <a:xfrm>
            <a:off x="9510840" y="466920"/>
            <a:ext cx="2269440" cy="87444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94" name="" descr=""/>
          <p:cNvPicPr/>
          <p:nvPr/>
        </p:nvPicPr>
        <p:blipFill>
          <a:blip r:embed="rId7"/>
          <a:stretch/>
        </p:blipFill>
        <p:spPr>
          <a:xfrm>
            <a:off x="10129320" y="338508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8"/>
          <a:stretch/>
        </p:blipFill>
        <p:spPr>
          <a:xfrm>
            <a:off x="9710280" y="4589640"/>
            <a:ext cx="1837440" cy="675000"/>
          </a:xfrm>
          <a:prstGeom prst="rect">
            <a:avLst/>
          </a:prstGeom>
          <a:ln w="25560">
            <a:solidFill>
              <a:schemeClr val="bg1">
                <a:lumMod val="50000"/>
                <a:lumOff val="50000"/>
                <a:alpha val="25000"/>
              </a:schemeClr>
            </a:solidFill>
            <a:round/>
          </a:ln>
        </p:spPr>
      </p:pic>
      <p:pic>
        <p:nvPicPr>
          <p:cNvPr id="396" name="" descr=""/>
          <p:cNvPicPr/>
          <p:nvPr/>
        </p:nvPicPr>
        <p:blipFill>
          <a:blip r:embed="rId9"/>
          <a:stretch/>
        </p:blipFill>
        <p:spPr>
          <a:xfrm>
            <a:off x="10163160" y="554004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10"/>
          <a:stretch/>
        </p:blipFill>
        <p:spPr>
          <a:xfrm>
            <a:off x="9780120" y="1566000"/>
            <a:ext cx="1700640" cy="1569960"/>
          </a:xfrm>
          <a:prstGeom prst="rect">
            <a:avLst/>
          </a:prstGeom>
          <a:ln w="12600">
            <a:solidFill>
              <a:srgbClr val="55438f"/>
            </a:solidFill>
            <a:round/>
          </a:ln>
        </p:spPr>
      </p:pic>
      <p:pic>
        <p:nvPicPr>
          <p:cNvPr id="398" name="" descr=""/>
          <p:cNvPicPr/>
          <p:nvPr/>
        </p:nvPicPr>
        <p:blipFill>
          <a:blip r:embed="rId11"/>
          <a:stretch/>
        </p:blipFill>
        <p:spPr>
          <a:xfrm>
            <a:off x="6932520" y="3213000"/>
            <a:ext cx="2286000" cy="24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Програма, която свири музикалната нота "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ла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(за 0.5 секунди)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Програма, която свири поредица от музикални ноти: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Програма, която конвертира от левове в евро: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33C5CFF-8B0B-4CC7-A9D6-44C571779517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Компютърна програма – примери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682560" y="3271320"/>
            <a:ext cx="10823040" cy="882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for (int i = 200; i &lt;= 4000; i += 200)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Console.Beep(i, 100);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682560" y="1869840"/>
            <a:ext cx="10823040" cy="486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Console.Beep(432, 500);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681120" y="5080680"/>
            <a:ext cx="10823040" cy="1278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 leva = int.Parse(Console.ReadLine());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var euro = leva / 1.95583;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Console.WriteLine(euro);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90FBAB4-40DC-472F-905D-AB417605CD6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Програма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== последователност от команди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Съдържа команди, пресмятания, проверки, повторения, …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Програмите се пишат в текстов формат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Текстът на програмата се нарича </a:t>
            </a:r>
            <a:r>
              <a:rPr b="0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сорс код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Сорс кодът се компилира до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изпълним файл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Например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Program.cs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се компилира до 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Program.exe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Или се изпълнява директно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914400" indent="-231120">
              <a:lnSpc>
                <a:spcPct val="100000"/>
              </a:lnSpc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Например JavaScript сорс кодът се изпълнява от уеб браузъра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Компютърни програми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912960" y="51991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 направим конзолна програмка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1" name="Picture 3" descr=""/>
          <p:cNvPicPr/>
          <p:nvPr/>
        </p:nvPicPr>
        <p:blipFill>
          <a:blip r:embed="rId1"/>
          <a:stretch/>
        </p:blipFill>
        <p:spPr>
          <a:xfrm>
            <a:off x="1336320" y="1615320"/>
            <a:ext cx="9515520" cy="3200040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496F1B1-2205-4037-B042-E0931A37B18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 да програмирате, ви трябва </a:t>
            </a:r>
            <a:r>
              <a:rPr b="0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среда за разработка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Integrated Development Environment (</a:t>
            </a:r>
            <a:r>
              <a:rPr b="1" lang="en-US" sz="32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IDE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 C#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Visual Studio; за Java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Eclipse; за PHP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PHP Storm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Инсталирайте си Microsoft </a:t>
            </a:r>
            <a:r>
              <a:rPr b="1" lang="en-US" sz="3400" spc="-1" strike="noStrike">
                <a:solidFill>
                  <a:srgbClr val="f3cd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Studio </a:t>
            </a: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Community 2015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://visualstudio.com/products/visual-studio-community-vs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Може и по-стара версия на Visual Studio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0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Под Linux и Mac OS X може да се ползва друга среда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0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MonoDevelop – 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http://</a:t>
            </a:r>
            <a:r>
              <a:rPr b="0" lang="en-US" sz="3200" spc="-1" strike="noStrike" u="sng">
                <a:solidFill>
                  <a:srgbClr val="f6c78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www.monodevelop.com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Среда за разработка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90440" y="1151280"/>
            <a:ext cx="34653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Стартирайте Visual Studio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4920" indent="-304560">
              <a:lnSpc>
                <a:spcPct val="110000"/>
              </a:lnSpc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Нов конзолен проект</a:t>
            </a:r>
            <a:endParaRPr b="0" lang="en-US" sz="3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09480" indent="-231120">
              <a:lnSpc>
                <a:spcPct val="110000"/>
              </a:lnSpc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[File]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[New]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[Project]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[Visual C#]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[Windows]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[Console Application]</a:t>
            </a:r>
            <a:endParaRPr b="0" lang="en-US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F30F141-C9FC-4C3F-BE02-EF12D3A6DFDE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3be6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Създаване на конзолна програма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8" name="Picture 13" descr=""/>
          <p:cNvPicPr/>
          <p:nvPr/>
        </p:nvPicPr>
        <p:blipFill>
          <a:blip r:embed="rId1"/>
          <a:stretch/>
        </p:blipFill>
        <p:spPr>
          <a:xfrm>
            <a:off x="3555000" y="1351800"/>
            <a:ext cx="8152920" cy="487512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4188600" y="2706480"/>
            <a:ext cx="586800" cy="189000"/>
          </a:xfrm>
          <a:prstGeom prst="roundRect">
            <a:avLst>
              <a:gd name="adj" fmla="val 2652"/>
            </a:avLst>
          </a:prstGeom>
          <a:noFill/>
          <a:ln w="3816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5893200" y="3229200"/>
            <a:ext cx="3006360" cy="403560"/>
          </a:xfrm>
          <a:prstGeom prst="roundRect">
            <a:avLst>
              <a:gd name="adj" fmla="val 2652"/>
            </a:avLst>
          </a:prstGeom>
          <a:noFill/>
          <a:ln w="3816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51" name="CustomShape 6"/>
          <p:cNvSpPr/>
          <p:nvPr/>
        </p:nvSpPr>
        <p:spPr>
          <a:xfrm>
            <a:off x="4891320" y="4872600"/>
            <a:ext cx="780840" cy="215280"/>
          </a:xfrm>
          <a:prstGeom prst="roundRect">
            <a:avLst>
              <a:gd name="adj" fmla="val 2652"/>
            </a:avLst>
          </a:prstGeom>
          <a:noFill/>
          <a:ln w="3816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52" name="CustomShape 7"/>
          <p:cNvSpPr/>
          <p:nvPr/>
        </p:nvSpPr>
        <p:spPr>
          <a:xfrm>
            <a:off x="9951480" y="5919120"/>
            <a:ext cx="752760" cy="249480"/>
          </a:xfrm>
          <a:prstGeom prst="roundRect">
            <a:avLst>
              <a:gd name="adj" fmla="val 2652"/>
            </a:avLst>
          </a:prstGeom>
          <a:noFill/>
          <a:ln w="3816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</TotalTime>
  <Application>LibreOffice/5.1.3.2$Windows_x86 LibreOffice_project/644e4637d1d8544fd9f56425bd6cec110e49301b</Application>
  <Words>1267</Words>
  <Paragraphs>249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https://softuni.bg/courses/programming-basics/</dc:description>
  <cp:keywords>Sofware University SoftUni programming coding software development education training course курс програмиране кодене кодиране СофтУни</cp:keywords>
  <dc:language>en-US</dc:language>
  <cp:lastModifiedBy/>
  <dcterms:modified xsi:type="dcterms:W3CDTF">2016-05-18T22:28:58Z</dcterms:modified>
  <cp:revision>2</cp:revision>
  <dc:subject>Coding 101 Course</dc:subject>
  <dc:title>Първи стъпки в кодирането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42</vt:i4>
  </property>
  <property fmtid="{D5CDD505-2E9C-101B-9397-08002B2CF9AE}" pid="12" name="_TemplateID">
    <vt:lpwstr>TC027879909991</vt:lpwstr>
  </property>
  <property fmtid="{D5CDD505-2E9C-101B-9397-08002B2CF9AE}" pid="13" name="category">
    <vt:lpwstr>computer programming;programming;C#;програмиране;кодиране</vt:lpwstr>
  </property>
</Properties>
</file>